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B677"/>
    <a:srgbClr val="9704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24" autoAdjust="0"/>
    <p:restoredTop sz="94802" autoAdjust="0"/>
  </p:normalViewPr>
  <p:slideViewPr>
    <p:cSldViewPr snapToGrid="0" snapToObjects="1">
      <p:cViewPr varScale="1">
        <p:scale>
          <a:sx n="147" d="100"/>
          <a:sy n="147" d="100"/>
        </p:scale>
        <p:origin x="1064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EBDCC-6B94-974A-BC26-5463EC3CC5FB}" type="datetimeFigureOut">
              <a:rPr lang="de-DE" smtClean="0"/>
              <a:t>23.09.25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51130-BFD2-A044-802E-D92B126CB5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8691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1B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5414" y="4659397"/>
            <a:ext cx="11105703" cy="71504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spcBef>
                <a:spcPct val="0"/>
              </a:spcBef>
              <a:buNone/>
              <a:defRPr lang="de-CH" sz="24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 dirty="0"/>
              <a:t>Master-Untertitelformat bearbeiten</a:t>
            </a:r>
            <a:endParaRPr lang="de-CH" dirty="0"/>
          </a:p>
        </p:txBody>
      </p:sp>
      <p:pic>
        <p:nvPicPr>
          <p:cNvPr id="7" name="Picture 2" descr="coridon_2_8103299.jpg">
            <a:extLst>
              <a:ext uri="{FF2B5EF4-FFF2-40B4-BE49-F238E27FC236}">
                <a16:creationId xmlns:a16="http://schemas.microsoft.com/office/drawing/2014/main" id="{42F3FECF-B1A5-7647-B66C-27AF19A7DB2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944" b="31944"/>
          <a:stretch/>
        </p:blipFill>
        <p:spPr bwMode="auto">
          <a:xfrm>
            <a:off x="0" y="-14990"/>
            <a:ext cx="12192000" cy="349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FE5BE4FD-1C4E-984F-8A58-D473CDD396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2945" y="1089028"/>
            <a:ext cx="9569455" cy="47321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F750C938-775D-EF42-BC88-8D030188EC6C}"/>
              </a:ext>
            </a:extLst>
          </p:cNvPr>
          <p:cNvSpPr txBox="1">
            <a:spLocks/>
          </p:cNvSpPr>
          <p:nvPr userDrawn="1"/>
        </p:nvSpPr>
        <p:spPr>
          <a:xfrm>
            <a:off x="815415" y="3855165"/>
            <a:ext cx="10273141" cy="7150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Symbol" panose="05050102010706020507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4800" b="1" dirty="0"/>
              <a:t>Biodiversitäts-Monitoring Schweiz</a:t>
            </a:r>
          </a:p>
          <a:p>
            <a:endParaRPr lang="de-CH" sz="2666" dirty="0"/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53483743-C27E-CE4F-B2DA-E987B552C9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6948" y="5045286"/>
            <a:ext cx="11105703" cy="369014"/>
          </a:xfrm>
        </p:spPr>
        <p:txBody>
          <a:bodyPr/>
          <a:lstStyle>
            <a:lvl1pPr>
              <a:defRPr sz="2200" b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der Präsentierenden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de-CH" sz="2800" b="1" kern="1200" dirty="0">
                <a:solidFill>
                  <a:srgbClr val="B1B67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A5FB0466-8F00-9D48-A821-3AF6E9A2B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556" y="1913747"/>
            <a:ext cx="10569280" cy="44241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BEB5FD4-24A4-8643-A3F8-C7174854EEBA}"/>
              </a:ext>
            </a:extLst>
          </p:cNvPr>
          <p:cNvSpPr txBox="1">
            <a:spLocks/>
          </p:cNvSpPr>
          <p:nvPr userDrawn="1"/>
        </p:nvSpPr>
        <p:spPr>
          <a:xfrm>
            <a:off x="11105013" y="6413995"/>
            <a:ext cx="694127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609585" rtl="0" eaLnBrk="1" latinLnBrk="0" hangingPunct="1"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EF2332-01BF-834F-8236-50238282D533}" type="slidenum">
              <a:rPr lang="de-CH" sz="1067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/>
              <a:t>‹Nr.›</a:t>
            </a:fld>
            <a:endParaRPr lang="de-CH" sz="1067" kern="120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B1B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5" y="1562246"/>
            <a:ext cx="10594679" cy="4526665"/>
          </a:xfrm>
          <a:prstGeom prst="rect">
            <a:avLst/>
          </a:prstGeom>
        </p:spPr>
        <p:txBody>
          <a:bodyPr anchor="t"/>
          <a:lstStyle>
            <a:lvl1pPr algn="l">
              <a:defRPr sz="4800" b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F0FF72A-D242-554D-A64E-8D43E047C5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535" y="362255"/>
            <a:ext cx="6331669" cy="84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145756"/>
            <a:ext cx="5384800" cy="498040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239994" indent="-239994">
              <a:buFont typeface="Symbol" pitchFamily="2" charset="2"/>
              <a:buChar char="-"/>
              <a:defRPr sz="24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5756"/>
            <a:ext cx="5384800" cy="498040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239994" indent="-239994">
              <a:buFont typeface="Symbol" pitchFamily="2" charset="2"/>
              <a:buChar char="-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BB78392-D3F0-6C4C-942C-E1E456426634}"/>
              </a:ext>
            </a:extLst>
          </p:cNvPr>
          <p:cNvSpPr txBox="1"/>
          <p:nvPr userDrawn="1"/>
        </p:nvSpPr>
        <p:spPr>
          <a:xfrm>
            <a:off x="2813588" y="6329940"/>
            <a:ext cx="7462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900" dirty="0"/>
              <a:t>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26239A8-7C9B-3040-A522-A151AA7383EC}"/>
              </a:ext>
            </a:extLst>
          </p:cNvPr>
          <p:cNvSpPr txBox="1"/>
          <p:nvPr userDrawn="1"/>
        </p:nvSpPr>
        <p:spPr>
          <a:xfrm>
            <a:off x="2813588" y="6329939"/>
            <a:ext cx="7462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900" dirty="0"/>
              <a:t> </a:t>
            </a:r>
          </a:p>
        </p:txBody>
      </p:sp>
      <p:sp>
        <p:nvSpPr>
          <p:cNvPr id="15" name="Titel 3">
            <a:extLst>
              <a:ext uri="{FF2B5EF4-FFF2-40B4-BE49-F238E27FC236}">
                <a16:creationId xmlns:a16="http://schemas.microsoft.com/office/drawing/2014/main" id="{E63AB27D-3E7B-7A45-891B-12085F928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580"/>
            <a:ext cx="8467344" cy="5353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18D29A54-ADB4-6C44-9A88-8611A0017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E9C58FF-ADDF-6343-929E-607FCAADB3C2}"/>
              </a:ext>
            </a:extLst>
          </p:cNvPr>
          <p:cNvSpPr txBox="1">
            <a:spLocks/>
          </p:cNvSpPr>
          <p:nvPr userDrawn="1"/>
        </p:nvSpPr>
        <p:spPr>
          <a:xfrm>
            <a:off x="11105013" y="6413995"/>
            <a:ext cx="694127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609585" rtl="0" eaLnBrk="1" latinLnBrk="0" hangingPunct="1"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EF2332-01BF-834F-8236-50238282D533}" type="slidenum">
              <a:rPr lang="de-CH" sz="1067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/>
              <a:t>‹Nr.›</a:t>
            </a:fld>
            <a:endParaRPr lang="de-CH" sz="1067" kern="120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Biodiversitäts-Monitoring Schweiz I 23.09.2025 I Tagfalterindex 2025 I 2000_Arttrends_2025_v2.pptx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Biodiversitäts-Monitoring Schweiz I 23.09.2025 I Tagfalterindex 2025 I 2000_Arttrends_2025_v2.pptx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Biodiversitäts-Monitoring Schweiz I 23.09.2025 I Tagfalterindex 2025 I 2000_Arttrends_2025_v2.pptx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platzhalter 1">
            <a:extLst>
              <a:ext uri="{FF2B5EF4-FFF2-40B4-BE49-F238E27FC236}">
                <a16:creationId xmlns:a16="http://schemas.microsoft.com/office/drawing/2014/main" id="{9E404EC1-1BB1-FD4F-9FA8-D870260F1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F5AFC203-9433-AB4F-98D9-627B518B0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8556" y="1913747"/>
            <a:ext cx="10569280" cy="44241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3"/>
            <a:r>
              <a:rPr lang="de-DE" dirty="0"/>
              <a:t>Vierte Ebene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E1A5862-3556-A146-9EA4-FD8C19BBA93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041" y="370205"/>
            <a:ext cx="6646795" cy="884159"/>
          </a:xfrm>
          <a:prstGeom prst="rect">
            <a:avLst/>
          </a:prstGeom>
        </p:spPr>
      </p:pic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A78F2444-D99F-2543-9194-0886FCBF2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7877" y="6383590"/>
            <a:ext cx="912217" cy="14401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67">
                <a:solidFill>
                  <a:schemeClr val="tx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cxnSp>
        <p:nvCxnSpPr>
          <p:cNvPr id="22" name="Gerader Verbinder 16">
            <a:extLst>
              <a:ext uri="{FF2B5EF4-FFF2-40B4-BE49-F238E27FC236}">
                <a16:creationId xmlns:a16="http://schemas.microsoft.com/office/drawing/2014/main" id="{FDCB35A9-9037-3845-ABE1-AB7DBBFB50B4}"/>
              </a:ext>
            </a:extLst>
          </p:cNvPr>
          <p:cNvCxnSpPr>
            <a:cxnSpLocks/>
          </p:cNvCxnSpPr>
          <p:nvPr userDrawn="1"/>
        </p:nvCxnSpPr>
        <p:spPr>
          <a:xfrm>
            <a:off x="380999" y="6347591"/>
            <a:ext cx="1143909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4" r:id="rId6"/>
    <p:sldLayoutId id="2147483653" r:id="rId7"/>
  </p:sldLayoutIdLst>
  <p:hf sldNum="0" hdr="0" dt="0"/>
  <p:txStyles>
    <p:titleStyle>
      <a:lvl1pPr algn="l" defTabSz="609585" rtl="0" eaLnBrk="1" latinLnBrk="0" hangingPunct="1">
        <a:spcBef>
          <a:spcPct val="0"/>
        </a:spcBef>
        <a:buNone/>
        <a:defRPr sz="186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09585" rtl="0" eaLnBrk="1" latinLnBrk="0" hangingPunct="1">
        <a:spcBef>
          <a:spcPct val="20000"/>
        </a:spcBef>
        <a:buFont typeface="Arial"/>
        <a:buNone/>
        <a:defRPr lang="de-DE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39994" indent="-239994" algn="l" defTabSz="609585" rtl="0" eaLnBrk="1" latinLnBrk="0" hangingPunct="1">
        <a:spcBef>
          <a:spcPct val="20000"/>
        </a:spcBef>
        <a:buClr>
          <a:srgbClr val="B1B677"/>
        </a:buClr>
        <a:buFont typeface="Arial" panose="020B0604020202020204" pitchFamily="34" charset="0"/>
        <a:buChar char="•"/>
        <a:defRPr lang="de-DE" sz="2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609585" rtl="0" eaLnBrk="1" latinLnBrk="0" hangingPunct="1">
        <a:spcBef>
          <a:spcPct val="20000"/>
        </a:spcBef>
        <a:buFont typeface="Arial"/>
        <a:buNone/>
        <a:defRPr lang="de-DE" sz="1867" b="1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609585" rtl="0" eaLnBrk="1" latinLnBrk="0" hangingPunct="1">
        <a:spcBef>
          <a:spcPct val="20000"/>
        </a:spcBef>
        <a:buFont typeface="Arial"/>
        <a:buNone/>
        <a:defRPr lang="de-DE" sz="2667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609585" rtl="0" eaLnBrk="1" latinLnBrk="0" hangingPunct="1">
        <a:spcBef>
          <a:spcPct val="20000"/>
        </a:spcBef>
        <a:buFont typeface="Arial"/>
        <a:buNone/>
        <a:defRPr lang="de-DE" sz="2133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5414" y="4659397"/>
            <a:ext cx="11105703" cy="715045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Tagfalter-Index 2025: Entwicklung der Einzelarten im Vergleich mit dem BDM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E5BE4FD-1C4E-984F-8A58-D473CDD396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2945" y="1089028"/>
            <a:ext cx="9569455" cy="473219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br/>
            <a:br/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Aphantopus hyperantus</a:t>
            </a:r>
          </a:p>
        </p:txBody>
      </p:sp>
      <p:pic>
        <p:nvPicPr>
          <p:cNvPr id="2" name="Picture 1" descr="2000_Arttrends_2025_files/figure-pptx/unnamed-chunk-1-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Leptidea sinapis-Komplex</a:t>
            </a:r>
          </a:p>
        </p:txBody>
      </p:sp>
      <p:pic>
        <p:nvPicPr>
          <p:cNvPr id="2" name="Picture 1" descr="2000_Arttrends_2025_files/figure-pptx/unnamed-chunk-1-9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Libythea celtis</a:t>
            </a:r>
          </a:p>
        </p:txBody>
      </p:sp>
      <p:pic>
        <p:nvPicPr>
          <p:cNvPr id="2" name="Picture 1" descr="2000_Arttrends_2025_files/figure-pptx/unnamed-chunk-1-9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Limenitis camilla</a:t>
            </a:r>
          </a:p>
        </p:txBody>
      </p:sp>
      <p:pic>
        <p:nvPicPr>
          <p:cNvPr id="2" name="Picture 1" descr="2000_Arttrends_2025_files/figure-pptx/unnamed-chunk-1-9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Limenitis populi</a:t>
            </a:r>
          </a:p>
        </p:txBody>
      </p:sp>
      <p:pic>
        <p:nvPicPr>
          <p:cNvPr id="2" name="Picture 1" descr="2000_Arttrends_2025_files/figure-pptx/unnamed-chunk-1-9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Limenitis reducta</a:t>
            </a:r>
          </a:p>
        </p:txBody>
      </p:sp>
      <p:pic>
        <p:nvPicPr>
          <p:cNvPr id="2" name="Picture 1" descr="2000_Arttrends_2025_files/figure-pptx/unnamed-chunk-1-10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Lopinga achine</a:t>
            </a:r>
          </a:p>
        </p:txBody>
      </p:sp>
      <p:pic>
        <p:nvPicPr>
          <p:cNvPr id="2" name="Picture 1" descr="2000_Arttrends_2025_files/figure-pptx/unnamed-chunk-1-10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Lycaena alciphron</a:t>
            </a:r>
          </a:p>
        </p:txBody>
      </p:sp>
      <p:pic>
        <p:nvPicPr>
          <p:cNvPr id="2" name="Picture 1" descr="2000_Arttrends_2025_files/figure-pptx/unnamed-chunk-1-10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Lycaena dispar</a:t>
            </a:r>
          </a:p>
        </p:txBody>
      </p:sp>
      <p:pic>
        <p:nvPicPr>
          <p:cNvPr id="2" name="Picture 1" descr="2000_Arttrends_2025_files/figure-pptx/unnamed-chunk-1-10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Lycaena helle</a:t>
            </a:r>
          </a:p>
        </p:txBody>
      </p:sp>
      <p:pic>
        <p:nvPicPr>
          <p:cNvPr id="2" name="Picture 1" descr="2000_Arttrends_2025_files/figure-pptx/unnamed-chunk-1-10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Lycaena hippothoe</a:t>
            </a:r>
          </a:p>
        </p:txBody>
      </p:sp>
      <p:pic>
        <p:nvPicPr>
          <p:cNvPr id="2" name="Picture 1" descr="2000_Arttrends_2025_files/figure-pptx/unnamed-chunk-1-10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Aporia crataegi</a:t>
            </a:r>
          </a:p>
        </p:txBody>
      </p:sp>
      <p:pic>
        <p:nvPicPr>
          <p:cNvPr id="2" name="Picture 1" descr="2000_Arttrends_2025_files/figure-pptx/unnamed-chunk-1-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Lycaena phlaeas</a:t>
            </a:r>
          </a:p>
        </p:txBody>
      </p:sp>
      <p:pic>
        <p:nvPicPr>
          <p:cNvPr id="2" name="Picture 1" descr="2000_Arttrends_2025_files/figure-pptx/unnamed-chunk-1-10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Lycaena tityrus</a:t>
            </a:r>
          </a:p>
        </p:txBody>
      </p:sp>
      <p:pic>
        <p:nvPicPr>
          <p:cNvPr id="2" name="Picture 1" descr="2000_Arttrends_2025_files/figure-pptx/unnamed-chunk-1-10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Lycaena virgaureae</a:t>
            </a:r>
          </a:p>
        </p:txBody>
      </p:sp>
      <p:pic>
        <p:nvPicPr>
          <p:cNvPr id="2" name="Picture 1" descr="2000_Arttrends_2025_files/figure-pptx/unnamed-chunk-1-10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Phengaris alcon-Komplex</a:t>
            </a:r>
          </a:p>
        </p:txBody>
      </p:sp>
      <p:pic>
        <p:nvPicPr>
          <p:cNvPr id="2" name="Picture 1" descr="2000_Arttrends_2025_files/figure-pptx/unnamed-chunk-1-10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Phengaris arion</a:t>
            </a:r>
          </a:p>
        </p:txBody>
      </p:sp>
      <p:pic>
        <p:nvPicPr>
          <p:cNvPr id="2" name="Picture 1" descr="2000_Arttrends_2025_files/figure-pptx/unnamed-chunk-1-11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Phengaris nausithous</a:t>
            </a:r>
          </a:p>
        </p:txBody>
      </p:sp>
      <p:pic>
        <p:nvPicPr>
          <p:cNvPr id="2" name="Picture 1" descr="2000_Arttrends_2025_files/figure-pptx/unnamed-chunk-1-11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Phengaris teleius</a:t>
            </a:r>
          </a:p>
        </p:txBody>
      </p:sp>
      <p:pic>
        <p:nvPicPr>
          <p:cNvPr id="2" name="Picture 1" descr="2000_Arttrends_2025_files/figure-pptx/unnamed-chunk-1-11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Maniola jurtina</a:t>
            </a:r>
          </a:p>
        </p:txBody>
      </p:sp>
      <p:pic>
        <p:nvPicPr>
          <p:cNvPr id="2" name="Picture 1" descr="2000_Arttrends_2025_files/figure-pptx/unnamed-chunk-1-11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Melanargia galathea</a:t>
            </a:r>
          </a:p>
        </p:txBody>
      </p:sp>
      <p:pic>
        <p:nvPicPr>
          <p:cNvPr id="2" name="Picture 1" descr="2000_Arttrends_2025_files/figure-pptx/unnamed-chunk-1-11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Melitaea asteria</a:t>
            </a:r>
          </a:p>
        </p:txBody>
      </p:sp>
      <p:pic>
        <p:nvPicPr>
          <p:cNvPr id="2" name="Picture 1" descr="2000_Arttrends_2025_files/figure-pptx/unnamed-chunk-1-11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Araschnia levana</a:t>
            </a:r>
          </a:p>
        </p:txBody>
      </p:sp>
      <p:pic>
        <p:nvPicPr>
          <p:cNvPr id="2" name="Picture 1" descr="2000_Arttrends_2025_files/figure-pptx/unnamed-chunk-1-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Melitaea athalia-Komplex</a:t>
            </a:r>
          </a:p>
        </p:txBody>
      </p:sp>
      <p:pic>
        <p:nvPicPr>
          <p:cNvPr id="2" name="Picture 1" descr="2000_Arttrends_2025_files/figure-pptx/unnamed-chunk-1-11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Melitaea aurelia</a:t>
            </a:r>
          </a:p>
        </p:txBody>
      </p:sp>
      <p:pic>
        <p:nvPicPr>
          <p:cNvPr id="2" name="Picture 1" descr="2000_Arttrends_2025_files/figure-pptx/unnamed-chunk-1-11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Melitaea cinxia</a:t>
            </a:r>
          </a:p>
        </p:txBody>
      </p:sp>
      <p:pic>
        <p:nvPicPr>
          <p:cNvPr id="2" name="Picture 1" descr="2000_Arttrends_2025_files/figure-pptx/unnamed-chunk-1-11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Melitaea deione</a:t>
            </a:r>
          </a:p>
        </p:txBody>
      </p:sp>
      <p:pic>
        <p:nvPicPr>
          <p:cNvPr id="2" name="Picture 1" descr="2000_Arttrends_2025_files/figure-pptx/unnamed-chunk-1-11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Melitaea diamina</a:t>
            </a:r>
          </a:p>
        </p:txBody>
      </p:sp>
      <p:pic>
        <p:nvPicPr>
          <p:cNvPr id="2" name="Picture 1" descr="2000_Arttrends_2025_files/figure-pptx/unnamed-chunk-1-12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Melitaea didyma</a:t>
            </a:r>
          </a:p>
        </p:txBody>
      </p:sp>
      <p:pic>
        <p:nvPicPr>
          <p:cNvPr id="2" name="Picture 1" descr="2000_Arttrends_2025_files/figure-pptx/unnamed-chunk-1-12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Melitaea parthenoides</a:t>
            </a:r>
          </a:p>
        </p:txBody>
      </p:sp>
      <p:pic>
        <p:nvPicPr>
          <p:cNvPr id="2" name="Picture 1" descr="2000_Arttrends_2025_files/figure-pptx/unnamed-chunk-1-12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Melitaea phoebe</a:t>
            </a:r>
          </a:p>
        </p:txBody>
      </p:sp>
      <p:pic>
        <p:nvPicPr>
          <p:cNvPr id="2" name="Picture 1" descr="2000_Arttrends_2025_files/figure-pptx/unnamed-chunk-1-12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Melitaea varia</a:t>
            </a:r>
          </a:p>
        </p:txBody>
      </p:sp>
      <p:pic>
        <p:nvPicPr>
          <p:cNvPr id="2" name="Picture 1" descr="2000_Arttrends_2025_files/figure-pptx/unnamed-chunk-1-12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Minois dryas</a:t>
            </a:r>
          </a:p>
        </p:txBody>
      </p:sp>
      <p:pic>
        <p:nvPicPr>
          <p:cNvPr id="2" name="Picture 1" descr="2000_Arttrends_2025_files/figure-pptx/unnamed-chunk-1-12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Fabriciana adippe</a:t>
            </a:r>
          </a:p>
        </p:txBody>
      </p:sp>
      <p:pic>
        <p:nvPicPr>
          <p:cNvPr id="2" name="Picture 1" descr="2000_Arttrends_2025_files/figure-pptx/unnamed-chunk-1-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Favonius quercus</a:t>
            </a:r>
          </a:p>
        </p:txBody>
      </p:sp>
      <p:pic>
        <p:nvPicPr>
          <p:cNvPr id="2" name="Picture 1" descr="2000_Arttrends_2025_files/figure-pptx/unnamed-chunk-1-12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Neptis rivularis</a:t>
            </a:r>
          </a:p>
        </p:txBody>
      </p:sp>
      <p:pic>
        <p:nvPicPr>
          <p:cNvPr id="2" name="Picture 1" descr="2000_Arttrends_2025_files/figure-pptx/unnamed-chunk-1-12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Nymphalis antiopa</a:t>
            </a:r>
          </a:p>
        </p:txBody>
      </p:sp>
      <p:pic>
        <p:nvPicPr>
          <p:cNvPr id="2" name="Picture 1" descr="2000_Arttrends_2025_files/figure-pptx/unnamed-chunk-1-12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Nymphalis polychloros</a:t>
            </a:r>
          </a:p>
        </p:txBody>
      </p:sp>
      <p:pic>
        <p:nvPicPr>
          <p:cNvPr id="2" name="Picture 1" descr="2000_Arttrends_2025_files/figure-pptx/unnamed-chunk-1-12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Ochlodes sylvanus</a:t>
            </a:r>
          </a:p>
        </p:txBody>
      </p:sp>
      <p:pic>
        <p:nvPicPr>
          <p:cNvPr id="2" name="Picture 1" descr="2000_Arttrends_2025_files/figure-pptx/unnamed-chunk-1-13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Oeneis glacialis</a:t>
            </a:r>
          </a:p>
        </p:txBody>
      </p:sp>
      <p:pic>
        <p:nvPicPr>
          <p:cNvPr id="2" name="Picture 1" descr="2000_Arttrends_2025_files/figure-pptx/unnamed-chunk-1-13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Papilio machaon</a:t>
            </a:r>
          </a:p>
        </p:txBody>
      </p:sp>
      <p:pic>
        <p:nvPicPr>
          <p:cNvPr id="2" name="Picture 1" descr="2000_Arttrends_2025_files/figure-pptx/unnamed-chunk-1-13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Pararge aegeria</a:t>
            </a:r>
          </a:p>
        </p:txBody>
      </p:sp>
      <p:pic>
        <p:nvPicPr>
          <p:cNvPr id="2" name="Picture 1" descr="2000_Arttrends_2025_files/figure-pptx/unnamed-chunk-1-13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Parnassius apollo</a:t>
            </a:r>
          </a:p>
        </p:txBody>
      </p:sp>
      <p:pic>
        <p:nvPicPr>
          <p:cNvPr id="2" name="Picture 1" descr="2000_Arttrends_2025_files/figure-pptx/unnamed-chunk-1-13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Parnassius mnemosyne</a:t>
            </a:r>
          </a:p>
        </p:txBody>
      </p:sp>
      <p:pic>
        <p:nvPicPr>
          <p:cNvPr id="2" name="Picture 1" descr="2000_Arttrends_2025_files/figure-pptx/unnamed-chunk-1-13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Speyeria aglaja</a:t>
            </a:r>
          </a:p>
        </p:txBody>
      </p:sp>
      <p:pic>
        <p:nvPicPr>
          <p:cNvPr id="2" name="Picture 1" descr="2000_Arttrends_2025_files/figure-pptx/unnamed-chunk-1-1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Parnassius phoebus</a:t>
            </a:r>
          </a:p>
        </p:txBody>
      </p:sp>
      <p:pic>
        <p:nvPicPr>
          <p:cNvPr id="2" name="Picture 1" descr="2000_Arttrends_2025_files/figure-pptx/unnamed-chunk-1-13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Pieris brassicae</a:t>
            </a:r>
          </a:p>
        </p:txBody>
      </p:sp>
      <p:pic>
        <p:nvPicPr>
          <p:cNvPr id="2" name="Picture 1" descr="2000_Arttrends_2025_files/figure-pptx/unnamed-chunk-1-13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Pieris napi-Komplex</a:t>
            </a:r>
          </a:p>
        </p:txBody>
      </p:sp>
      <p:pic>
        <p:nvPicPr>
          <p:cNvPr id="2" name="Picture 1" descr="2000_Arttrends_2025_files/figure-pptx/unnamed-chunk-1-13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Pieris rapae-Komplex</a:t>
            </a:r>
          </a:p>
        </p:txBody>
      </p:sp>
      <p:pic>
        <p:nvPicPr>
          <p:cNvPr id="2" name="Picture 1" descr="2000_Arttrends_2025_files/figure-pptx/unnamed-chunk-1-13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Plebejus argus</a:t>
            </a:r>
          </a:p>
        </p:txBody>
      </p:sp>
      <p:pic>
        <p:nvPicPr>
          <p:cNvPr id="2" name="Picture 1" descr="2000_Arttrends_2025_files/figure-pptx/unnamed-chunk-1-14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Plebejus argyrognomon</a:t>
            </a:r>
          </a:p>
        </p:txBody>
      </p:sp>
      <p:pic>
        <p:nvPicPr>
          <p:cNvPr id="2" name="Picture 1" descr="2000_Arttrends_2025_files/figure-pptx/unnamed-chunk-1-14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Agriades glandon</a:t>
            </a:r>
          </a:p>
        </p:txBody>
      </p:sp>
      <p:pic>
        <p:nvPicPr>
          <p:cNvPr id="2" name="Picture 1" descr="2000_Arttrends_2025_files/figure-pptx/unnamed-chunk-1-14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Plebejus idas</a:t>
            </a:r>
          </a:p>
        </p:txBody>
      </p:sp>
      <p:pic>
        <p:nvPicPr>
          <p:cNvPr id="2" name="Picture 1" descr="2000_Arttrends_2025_files/figure-pptx/unnamed-chunk-1-14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Agriades optilete</a:t>
            </a:r>
          </a:p>
        </p:txBody>
      </p:sp>
      <p:pic>
        <p:nvPicPr>
          <p:cNvPr id="2" name="Picture 1" descr="2000_Arttrends_2025_files/figure-pptx/unnamed-chunk-1-14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Agriades orbitulus</a:t>
            </a:r>
          </a:p>
        </p:txBody>
      </p:sp>
      <p:pic>
        <p:nvPicPr>
          <p:cNvPr id="2" name="Picture 1" descr="2000_Arttrends_2025_files/figure-pptx/unnamed-chunk-1-14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Fabriciana niobe</a:t>
            </a:r>
          </a:p>
        </p:txBody>
      </p:sp>
      <p:pic>
        <p:nvPicPr>
          <p:cNvPr id="2" name="Picture 1" descr="2000_Arttrends_2025_files/figure-pptx/unnamed-chunk-1-1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Kretania trappi</a:t>
            </a:r>
          </a:p>
        </p:txBody>
      </p:sp>
      <p:pic>
        <p:nvPicPr>
          <p:cNvPr id="2" name="Picture 1" descr="2000_Arttrends_2025_files/figure-pptx/unnamed-chunk-1-14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Polygonia c-album</a:t>
            </a:r>
          </a:p>
        </p:txBody>
      </p:sp>
      <p:pic>
        <p:nvPicPr>
          <p:cNvPr id="2" name="Picture 1" descr="2000_Arttrends_2025_files/figure-pptx/unnamed-chunk-1-14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Polyommatus amandus</a:t>
            </a:r>
          </a:p>
        </p:txBody>
      </p:sp>
      <p:pic>
        <p:nvPicPr>
          <p:cNvPr id="2" name="Picture 1" descr="2000_Arttrends_2025_files/figure-pptx/unnamed-chunk-1-14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Lysandra bellargus</a:t>
            </a:r>
          </a:p>
        </p:txBody>
      </p:sp>
      <p:pic>
        <p:nvPicPr>
          <p:cNvPr id="2" name="Picture 1" descr="2000_Arttrends_2025_files/figure-pptx/unnamed-chunk-1-14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Lysandra coridon</a:t>
            </a:r>
          </a:p>
        </p:txBody>
      </p:sp>
      <p:pic>
        <p:nvPicPr>
          <p:cNvPr id="2" name="Picture 1" descr="2000_Arttrends_2025_files/figure-pptx/unnamed-chunk-1-15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Polyommatus damon</a:t>
            </a:r>
          </a:p>
        </p:txBody>
      </p:sp>
      <p:pic>
        <p:nvPicPr>
          <p:cNvPr id="2" name="Picture 1" descr="2000_Arttrends_2025_files/figure-pptx/unnamed-chunk-1-15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Polyommatus daphnis</a:t>
            </a:r>
          </a:p>
        </p:txBody>
      </p:sp>
      <p:pic>
        <p:nvPicPr>
          <p:cNvPr id="2" name="Picture 1" descr="2000_Arttrends_2025_files/figure-pptx/unnamed-chunk-1-15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Polyommatus dorylas</a:t>
            </a:r>
          </a:p>
        </p:txBody>
      </p:sp>
      <p:pic>
        <p:nvPicPr>
          <p:cNvPr id="2" name="Picture 1" descr="2000_Arttrends_2025_files/figure-pptx/unnamed-chunk-1-15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Polyommatus eros</a:t>
            </a:r>
          </a:p>
        </p:txBody>
      </p:sp>
      <p:pic>
        <p:nvPicPr>
          <p:cNvPr id="2" name="Picture 1" descr="2000_Arttrends_2025_files/figure-pptx/unnamed-chunk-1-15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Polyommatus escheri</a:t>
            </a:r>
          </a:p>
        </p:txBody>
      </p:sp>
      <p:pic>
        <p:nvPicPr>
          <p:cNvPr id="2" name="Picture 1" descr="2000_Arttrends_2025_files/figure-pptx/unnamed-chunk-1-15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Argynnis pandora</a:t>
            </a:r>
          </a:p>
        </p:txBody>
      </p:sp>
      <p:pic>
        <p:nvPicPr>
          <p:cNvPr id="2" name="Picture 1" descr="2000_Arttrends_2025_files/figure-pptx/unnamed-chunk-1-1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Polyommatus icarus</a:t>
            </a:r>
          </a:p>
        </p:txBody>
      </p:sp>
      <p:pic>
        <p:nvPicPr>
          <p:cNvPr id="2" name="Picture 1" descr="2000_Arttrends_2025_files/figure-pptx/unnamed-chunk-1-15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Cyaniris semiargus</a:t>
            </a:r>
          </a:p>
        </p:txBody>
      </p:sp>
      <p:pic>
        <p:nvPicPr>
          <p:cNvPr id="2" name="Picture 1" descr="2000_Arttrends_2025_files/figure-pptx/unnamed-chunk-1-15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Polyommatus thersites</a:t>
            </a:r>
          </a:p>
        </p:txBody>
      </p:sp>
      <p:pic>
        <p:nvPicPr>
          <p:cNvPr id="2" name="Picture 1" descr="2000_Arttrends_2025_files/figure-pptx/unnamed-chunk-1-15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Pontia callidice</a:t>
            </a:r>
          </a:p>
        </p:txBody>
      </p:sp>
      <p:pic>
        <p:nvPicPr>
          <p:cNvPr id="2" name="Picture 1" descr="2000_Arttrends_2025_files/figure-pptx/unnamed-chunk-1-15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Pontia edusa</a:t>
            </a:r>
          </a:p>
        </p:txBody>
      </p:sp>
      <p:pic>
        <p:nvPicPr>
          <p:cNvPr id="2" name="Picture 1" descr="2000_Arttrends_2025_files/figure-pptx/unnamed-chunk-1-16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Pseudophilotes baton</a:t>
            </a:r>
          </a:p>
        </p:txBody>
      </p:sp>
      <p:pic>
        <p:nvPicPr>
          <p:cNvPr id="2" name="Picture 1" descr="2000_Arttrends_2025_files/figure-pptx/unnamed-chunk-1-16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Pyrgus alveus-Komplex</a:t>
            </a:r>
          </a:p>
        </p:txBody>
      </p:sp>
      <p:pic>
        <p:nvPicPr>
          <p:cNvPr id="2" name="Picture 1" descr="2000_Arttrends_2025_files/figure-pptx/unnamed-chunk-1-16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Pyrgus carthami</a:t>
            </a:r>
          </a:p>
        </p:txBody>
      </p:sp>
      <p:pic>
        <p:nvPicPr>
          <p:cNvPr id="2" name="Picture 1" descr="2000_Arttrends_2025_files/figure-pptx/unnamed-chunk-1-16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Pyrgus malvae-Komplex</a:t>
            </a:r>
          </a:p>
        </p:txBody>
      </p:sp>
      <p:pic>
        <p:nvPicPr>
          <p:cNvPr id="2" name="Picture 1" descr="2000_Arttrends_2025_files/figure-pptx/unnamed-chunk-1-16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Pyronia tithonus</a:t>
            </a:r>
          </a:p>
        </p:txBody>
      </p:sp>
      <p:pic>
        <p:nvPicPr>
          <p:cNvPr id="2" name="Picture 1" descr="2000_Arttrends_2025_files/figure-pptx/unnamed-chunk-1-16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Argynnis paphia</a:t>
            </a:r>
          </a:p>
        </p:txBody>
      </p:sp>
      <p:pic>
        <p:nvPicPr>
          <p:cNvPr id="2" name="Picture 1" descr="2000_Arttrends_2025_files/figure-pptx/unnamed-chunk-1-1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Rhagades pruni</a:t>
            </a:r>
          </a:p>
        </p:txBody>
      </p:sp>
      <p:pic>
        <p:nvPicPr>
          <p:cNvPr id="2" name="Picture 1" descr="2000_Arttrends_2025_files/figure-pptx/unnamed-chunk-1-16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Satyrium acaciae</a:t>
            </a:r>
          </a:p>
        </p:txBody>
      </p:sp>
      <p:pic>
        <p:nvPicPr>
          <p:cNvPr id="2" name="Picture 1" descr="2000_Arttrends_2025_files/figure-pptx/unnamed-chunk-1-16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Satyrium ilicis</a:t>
            </a:r>
          </a:p>
        </p:txBody>
      </p:sp>
      <p:pic>
        <p:nvPicPr>
          <p:cNvPr id="2" name="Picture 1" descr="2000_Arttrends_2025_files/figure-pptx/unnamed-chunk-1-16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Satyrium pruni</a:t>
            </a:r>
          </a:p>
        </p:txBody>
      </p:sp>
      <p:pic>
        <p:nvPicPr>
          <p:cNvPr id="2" name="Picture 1" descr="2000_Arttrends_2025_files/figure-pptx/unnamed-chunk-1-16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Satyrium spini</a:t>
            </a:r>
          </a:p>
        </p:txBody>
      </p:sp>
      <p:pic>
        <p:nvPicPr>
          <p:cNvPr id="2" name="Picture 1" descr="2000_Arttrends_2025_files/figure-pptx/unnamed-chunk-1-17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Satyrium w-album</a:t>
            </a:r>
          </a:p>
        </p:txBody>
      </p:sp>
      <p:pic>
        <p:nvPicPr>
          <p:cNvPr id="2" name="Picture 1" descr="2000_Arttrends_2025_files/figure-pptx/unnamed-chunk-1-17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Satyrus ferula</a:t>
            </a:r>
          </a:p>
        </p:txBody>
      </p:sp>
      <p:pic>
        <p:nvPicPr>
          <p:cNvPr id="2" name="Picture 1" descr="2000_Arttrends_2025_files/figure-pptx/unnamed-chunk-1-17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Scolitantides orion</a:t>
            </a:r>
          </a:p>
        </p:txBody>
      </p:sp>
      <p:pic>
        <p:nvPicPr>
          <p:cNvPr id="2" name="Picture 1" descr="2000_Arttrends_2025_files/figure-pptx/unnamed-chunk-1-17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Spialia sertorius</a:t>
            </a:r>
          </a:p>
        </p:txBody>
      </p:sp>
      <p:pic>
        <p:nvPicPr>
          <p:cNvPr id="2" name="Picture 1" descr="2000_Arttrends_2025_files/figure-pptx/unnamed-chunk-1-17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Thecla betulae</a:t>
            </a:r>
          </a:p>
        </p:txBody>
      </p:sp>
      <p:pic>
        <p:nvPicPr>
          <p:cNvPr id="2" name="Picture 1" descr="2000_Arttrends_2025_files/figure-pptx/unnamed-chunk-1-17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Aricia agestis-Komplex</a:t>
            </a:r>
          </a:p>
        </p:txBody>
      </p:sp>
      <p:pic>
        <p:nvPicPr>
          <p:cNvPr id="2" name="Picture 1" descr="2000_Arttrends_2025_files/figure-pptx/unnamed-chunk-1-1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Thymelicus acteon</a:t>
            </a:r>
          </a:p>
        </p:txBody>
      </p:sp>
      <p:pic>
        <p:nvPicPr>
          <p:cNvPr id="2" name="Picture 1" descr="2000_Arttrends_2025_files/figure-pptx/unnamed-chunk-1-17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Thymelicus lineola</a:t>
            </a:r>
          </a:p>
        </p:txBody>
      </p:sp>
      <p:pic>
        <p:nvPicPr>
          <p:cNvPr id="2" name="Picture 1" descr="2000_Arttrends_2025_files/figure-pptx/unnamed-chunk-1-17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Thymelicus sylvestris</a:t>
            </a:r>
          </a:p>
        </p:txBody>
      </p:sp>
      <p:pic>
        <p:nvPicPr>
          <p:cNvPr id="2" name="Picture 1" descr="2000_Arttrends_2025_files/figure-pptx/unnamed-chunk-1-17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Vanessa atalanta</a:t>
            </a:r>
          </a:p>
        </p:txBody>
      </p:sp>
      <p:pic>
        <p:nvPicPr>
          <p:cNvPr id="2" name="Picture 1" descr="2000_Arttrends_2025_files/figure-pptx/unnamed-chunk-1-17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Vanessa cardui</a:t>
            </a:r>
          </a:p>
        </p:txBody>
      </p:sp>
      <p:pic>
        <p:nvPicPr>
          <p:cNvPr id="2" name="Picture 1" descr="2000_Arttrends_2025_files/figure-pptx/unnamed-chunk-1-18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Zygaena carniolica</a:t>
            </a:r>
          </a:p>
        </p:txBody>
      </p:sp>
      <p:pic>
        <p:nvPicPr>
          <p:cNvPr id="2" name="Picture 1" descr="2000_Arttrends_2025_files/figure-pptx/unnamed-chunk-1-18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Zygaena ephialtes</a:t>
            </a:r>
          </a:p>
        </p:txBody>
      </p:sp>
      <p:pic>
        <p:nvPicPr>
          <p:cNvPr id="2" name="Picture 1" descr="2000_Arttrends_2025_files/figure-pptx/unnamed-chunk-1-18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Zygaena exulans</a:t>
            </a:r>
          </a:p>
        </p:txBody>
      </p:sp>
      <p:pic>
        <p:nvPicPr>
          <p:cNvPr id="2" name="Picture 1" descr="2000_Arttrends_2025_files/figure-pptx/unnamed-chunk-1-18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Zygaena fausta</a:t>
            </a:r>
          </a:p>
        </p:txBody>
      </p:sp>
      <p:pic>
        <p:nvPicPr>
          <p:cNvPr id="2" name="Picture 1" descr="2000_Arttrends_2025_files/figure-pptx/unnamed-chunk-1-18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Zygaena filipendulae</a:t>
            </a:r>
          </a:p>
        </p:txBody>
      </p:sp>
      <p:pic>
        <p:nvPicPr>
          <p:cNvPr id="2" name="Picture 1" descr="2000_Arttrends_2025_files/figure-pptx/unnamed-chunk-1-18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Eumedonia eumedon</a:t>
            </a:r>
          </a:p>
        </p:txBody>
      </p:sp>
      <p:pic>
        <p:nvPicPr>
          <p:cNvPr id="2" name="Picture 1" descr="2000_Arttrends_2025_files/figure-pptx/unnamed-chunk-1-1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Zygaena lonicerae</a:t>
            </a:r>
          </a:p>
        </p:txBody>
      </p:sp>
      <p:pic>
        <p:nvPicPr>
          <p:cNvPr id="2" name="Picture 1" descr="2000_Arttrends_2025_files/figure-pptx/unnamed-chunk-1-18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Zygaena loti</a:t>
            </a:r>
          </a:p>
        </p:txBody>
      </p:sp>
      <p:pic>
        <p:nvPicPr>
          <p:cNvPr id="2" name="Picture 1" descr="2000_Arttrends_2025_files/figure-pptx/unnamed-chunk-1-18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Zygaena minos</a:t>
            </a:r>
          </a:p>
        </p:txBody>
      </p:sp>
      <p:pic>
        <p:nvPicPr>
          <p:cNvPr id="2" name="Picture 1" descr="2000_Arttrends_2025_files/figure-pptx/unnamed-chunk-1-18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Zygaena osterodensis</a:t>
            </a:r>
          </a:p>
        </p:txBody>
      </p:sp>
      <p:pic>
        <p:nvPicPr>
          <p:cNvPr id="2" name="Picture 1" descr="2000_Arttrends_2025_files/figure-pptx/unnamed-chunk-1-18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Zygaena purpuralis</a:t>
            </a:r>
          </a:p>
        </p:txBody>
      </p:sp>
      <p:pic>
        <p:nvPicPr>
          <p:cNvPr id="2" name="Picture 1" descr="2000_Arttrends_2025_files/figure-pptx/unnamed-chunk-1-19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Zygaena romeo</a:t>
            </a:r>
          </a:p>
        </p:txBody>
      </p:sp>
      <p:pic>
        <p:nvPicPr>
          <p:cNvPr id="2" name="Picture 1" descr="2000_Arttrends_2025_files/figure-pptx/unnamed-chunk-1-19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Zygaena transalpina</a:t>
            </a:r>
          </a:p>
        </p:txBody>
      </p:sp>
      <p:pic>
        <p:nvPicPr>
          <p:cNvPr id="2" name="Picture 1" descr="2000_Arttrends_2025_files/figure-pptx/unnamed-chunk-1-19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Zygaena trifolii</a:t>
            </a:r>
          </a:p>
        </p:txBody>
      </p:sp>
      <p:pic>
        <p:nvPicPr>
          <p:cNvPr id="2" name="Picture 1" descr="2000_Arttrends_2025_files/figure-pptx/unnamed-chunk-1-19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Zygaena viciae</a:t>
            </a:r>
          </a:p>
        </p:txBody>
      </p:sp>
      <p:pic>
        <p:nvPicPr>
          <p:cNvPr id="2" name="Picture 1" descr="2000_Arttrends_2025_files/figure-pptx/unnamed-chunk-1-19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Daten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A5FB0466-8F00-9D48-A821-3AF6E9A2B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Die berechneten Trends des Tagfalterindex basieren auf dem Export der CSCF Daten vom 04.06.2025.</a:t>
            </a:r>
          </a:p>
          <a:p>
            <a:pPr lvl="0"/>
            <a:r>
              <a:t>Die berechneten BDM Trends basieren auf dem Export der BDM Daten vom 02.06.2025.</a:t>
            </a:r>
          </a:p>
          <a:p>
            <a:pPr lvl="0"/>
            <a:r>
              <a:t>Die Nachweise der Arten, die zu einem Aggregat gehören, wurden diesem Aggregat zugeordnet.</a:t>
            </a:r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Aricia nicias</a:t>
            </a:r>
          </a:p>
        </p:txBody>
      </p:sp>
      <p:pic>
        <p:nvPicPr>
          <p:cNvPr id="2" name="Picture 1" descr="2000_Arttrends_2025_files/figure-pptx/unnamed-chunk-1-1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Boloria aquilonaris</a:t>
            </a:r>
          </a:p>
        </p:txBody>
      </p:sp>
      <p:pic>
        <p:nvPicPr>
          <p:cNvPr id="2" name="Picture 1" descr="2000_Arttrends_2025_files/figure-pptx/unnamed-chunk-1-1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Boloria dia</a:t>
            </a:r>
          </a:p>
        </p:txBody>
      </p:sp>
      <p:pic>
        <p:nvPicPr>
          <p:cNvPr id="2" name="Picture 1" descr="2000_Arttrends_2025_files/figure-pptx/unnamed-chunk-1-1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Boloria euphrosyne</a:t>
            </a:r>
          </a:p>
        </p:txBody>
      </p:sp>
      <p:pic>
        <p:nvPicPr>
          <p:cNvPr id="2" name="Picture 1" descr="2000_Arttrends_2025_files/figure-pptx/unnamed-chunk-1-1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Boloria napaea-Komplex</a:t>
            </a:r>
          </a:p>
        </p:txBody>
      </p:sp>
      <p:pic>
        <p:nvPicPr>
          <p:cNvPr id="2" name="Picture 1" descr="2000_Arttrends_2025_files/figure-pptx/unnamed-chunk-1-2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Boloria selene</a:t>
            </a:r>
          </a:p>
        </p:txBody>
      </p:sp>
      <p:pic>
        <p:nvPicPr>
          <p:cNvPr id="2" name="Picture 1" descr="2000_Arttrends_2025_files/figure-pptx/unnamed-chunk-1-2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Boloria thore</a:t>
            </a:r>
          </a:p>
        </p:txBody>
      </p:sp>
      <p:pic>
        <p:nvPicPr>
          <p:cNvPr id="2" name="Picture 1" descr="2000_Arttrends_2025_files/figure-pptx/unnamed-chunk-1-2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Boloria titania</a:t>
            </a:r>
          </a:p>
        </p:txBody>
      </p:sp>
      <p:pic>
        <p:nvPicPr>
          <p:cNvPr id="2" name="Picture 1" descr="2000_Arttrends_2025_files/figure-pptx/unnamed-chunk-1-2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Brenthis daphne</a:t>
            </a:r>
          </a:p>
        </p:txBody>
      </p:sp>
      <p:pic>
        <p:nvPicPr>
          <p:cNvPr id="2" name="Picture 1" descr="2000_Arttrends_2025_files/figure-pptx/unnamed-chunk-1-2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Brenthis ino</a:t>
            </a:r>
          </a:p>
        </p:txBody>
      </p:sp>
      <p:pic>
        <p:nvPicPr>
          <p:cNvPr id="2" name="Picture 1" descr="2000_Arttrends_2025_files/figure-pptx/unnamed-chunk-1-2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Kurze Modellbeschreibung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A5FB0466-8F00-9D48-A821-3AF6E9A2B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Das Modell analysiert pro Kilometerquadrat und Jahr den Anteil der Meldungen einer Art an der Gesamtzahl der Meldungen aller Arten.</a:t>
            </a:r>
          </a:p>
          <a:p>
            <a:pPr lvl="0"/>
            <a:r>
              <a:t>Das Modell unterscheidet, ob eine Art vorkommt (</a:t>
            </a:r>
            <a:r>
              <a:rPr i="1"/>
              <a:t>Vorkommenswahrscheinlichkeit</a:t>
            </a:r>
            <a:r>
              <a:t>) und ob eine Art gemeldet wird, wenn sie vorkommt (</a:t>
            </a:r>
            <a:r>
              <a:rPr i="1"/>
              <a:t>Meldewahrscheinlichkeit</a:t>
            </a:r>
            <a:r>
              <a:t>).</a:t>
            </a:r>
          </a:p>
          <a:p>
            <a:pPr lvl="0"/>
            <a:r>
              <a:t>Die Meldewahrscheinlichkeit wird für die folgenden drei Datenquellen geschätzt: CSCF, ornitho und BDM.</a:t>
            </a:r>
          </a:p>
          <a:p>
            <a:pPr lvl="0"/>
            <a:r>
              <a:t>Die Arten werden in unterschiedliche Meldetypen unterteilt.</a:t>
            </a:r>
          </a:p>
          <a:p>
            <a:pPr lvl="0"/>
            <a:r>
              <a:t>Für alle Arten wird der Mittelwert der Vorkommenswahrscheinlichkeit der Jahre 2003-07 auf 100 gesetzt.</a:t>
            </a:r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Brintesia circe</a:t>
            </a:r>
          </a:p>
        </p:txBody>
      </p:sp>
      <p:pic>
        <p:nvPicPr>
          <p:cNvPr id="2" name="Picture 1" descr="2000_Arttrends_2025_files/figure-pptx/unnamed-chunk-1-2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Cacyreus marshalli</a:t>
            </a:r>
          </a:p>
        </p:txBody>
      </p:sp>
      <p:pic>
        <p:nvPicPr>
          <p:cNvPr id="2" name="Picture 1" descr="2000_Arttrends_2025_files/figure-pptx/unnamed-chunk-1-2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Callophrys rubi</a:t>
            </a:r>
          </a:p>
        </p:txBody>
      </p:sp>
      <p:pic>
        <p:nvPicPr>
          <p:cNvPr id="2" name="Picture 1" descr="2000_Arttrends_2025_files/figure-pptx/unnamed-chunk-1-2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Muschampia alceae</a:t>
            </a:r>
          </a:p>
        </p:txBody>
      </p:sp>
      <p:pic>
        <p:nvPicPr>
          <p:cNvPr id="2" name="Picture 1" descr="2000_Arttrends_2025_files/figure-pptx/unnamed-chunk-1-2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Muschampia floccifera</a:t>
            </a:r>
          </a:p>
        </p:txBody>
      </p:sp>
      <p:pic>
        <p:nvPicPr>
          <p:cNvPr id="2" name="Picture 1" descr="2000_Arttrends_2025_files/figure-pptx/unnamed-chunk-1-3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Muschampia lavatherae</a:t>
            </a:r>
          </a:p>
        </p:txBody>
      </p:sp>
      <p:pic>
        <p:nvPicPr>
          <p:cNvPr id="2" name="Picture 1" descr="2000_Arttrends_2025_files/figure-pptx/unnamed-chunk-1-3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Carterocephalus palaemon</a:t>
            </a:r>
          </a:p>
        </p:txBody>
      </p:sp>
      <p:pic>
        <p:nvPicPr>
          <p:cNvPr id="2" name="Picture 1" descr="2000_Arttrends_2025_files/figure-pptx/unnamed-chunk-1-3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Celastrina argiolus</a:t>
            </a:r>
          </a:p>
        </p:txBody>
      </p:sp>
      <p:pic>
        <p:nvPicPr>
          <p:cNvPr id="2" name="Picture 1" descr="2000_Arttrends_2025_files/figure-pptx/unnamed-chunk-1-3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Chazara briseis</a:t>
            </a:r>
          </a:p>
        </p:txBody>
      </p:sp>
      <p:pic>
        <p:nvPicPr>
          <p:cNvPr id="2" name="Picture 1" descr="2000_Arttrends_2025_files/figure-pptx/unnamed-chunk-1-3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Coenonympha arcania</a:t>
            </a:r>
          </a:p>
        </p:txBody>
      </p:sp>
      <p:pic>
        <p:nvPicPr>
          <p:cNvPr id="2" name="Picture 1" descr="2000_Arttrends_2025_files/figure-pptx/unnamed-chunk-1-3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Resultate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A5FB0466-8F00-9D48-A821-3AF6E9A2B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Berechnet wurde der Bestandesindex für alle Arten mit dem gleichen Modell, das für die Unterschiede zwischen Datenquellen und Tagfalter-Meldetypen unterscheidet.</a:t>
            </a:r>
          </a:p>
          <a:p>
            <a:pPr lvl="0"/>
            <a:r>
              <a:t>Bestandestrends wurden für 194 Arten dargestellt.</a:t>
            </a:r>
          </a:p>
          <a:p>
            <a:pPr lvl="0"/>
            <a:r>
              <a:t>In den folgenden Folien ist der Verlauf des Bestandesindex 1990 bis 2023 für diese Arten abgebildet.</a:t>
            </a:r>
          </a:p>
          <a:p>
            <a:pPr lvl="0"/>
            <a:r>
              <a:t>In den Grafiken ist jeweils der 95% Kompatibiliätsinterval dargestellt.</a:t>
            </a:r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Coenonympha gardetta-Komplex</a:t>
            </a:r>
          </a:p>
        </p:txBody>
      </p:sp>
      <p:pic>
        <p:nvPicPr>
          <p:cNvPr id="2" name="Picture 1" descr="2000_Arttrends_2025_files/figure-pptx/unnamed-chunk-1-3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Coenonympha glycerion</a:t>
            </a:r>
          </a:p>
        </p:txBody>
      </p:sp>
      <p:pic>
        <p:nvPicPr>
          <p:cNvPr id="2" name="Picture 1" descr="2000_Arttrends_2025_files/figure-pptx/unnamed-chunk-1-3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Coenonympha pamphilus</a:t>
            </a:r>
          </a:p>
        </p:txBody>
      </p:sp>
      <p:pic>
        <p:nvPicPr>
          <p:cNvPr id="2" name="Picture 1" descr="2000_Arttrends_2025_files/figure-pptx/unnamed-chunk-1-3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Coenonympha tullia</a:t>
            </a:r>
          </a:p>
        </p:txBody>
      </p:sp>
      <p:pic>
        <p:nvPicPr>
          <p:cNvPr id="2" name="Picture 1" descr="2000_Arttrends_2025_files/figure-pptx/unnamed-chunk-1-3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Colias crocea</a:t>
            </a:r>
          </a:p>
        </p:txBody>
      </p:sp>
      <p:pic>
        <p:nvPicPr>
          <p:cNvPr id="2" name="Picture 1" descr="2000_Arttrends_2025_files/figure-pptx/unnamed-chunk-1-4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Colias hyale-Komplex</a:t>
            </a:r>
          </a:p>
        </p:txBody>
      </p:sp>
      <p:pic>
        <p:nvPicPr>
          <p:cNvPr id="2" name="Picture 1" descr="2000_Arttrends_2025_files/figure-pptx/unnamed-chunk-1-4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Colias palaeno</a:t>
            </a:r>
          </a:p>
        </p:txBody>
      </p:sp>
      <p:pic>
        <p:nvPicPr>
          <p:cNvPr id="2" name="Picture 1" descr="2000_Arttrends_2025_files/figure-pptx/unnamed-chunk-1-4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Colias phicomone</a:t>
            </a:r>
          </a:p>
        </p:txBody>
      </p:sp>
      <p:pic>
        <p:nvPicPr>
          <p:cNvPr id="2" name="Picture 1" descr="2000_Arttrends_2025_files/figure-pptx/unnamed-chunk-1-4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Cupido alcetas</a:t>
            </a:r>
          </a:p>
        </p:txBody>
      </p:sp>
      <p:pic>
        <p:nvPicPr>
          <p:cNvPr id="2" name="Picture 1" descr="2000_Arttrends_2025_files/figure-pptx/unnamed-chunk-1-4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Cupido argiades</a:t>
            </a:r>
          </a:p>
        </p:txBody>
      </p:sp>
      <p:pic>
        <p:nvPicPr>
          <p:cNvPr id="2" name="Picture 1" descr="2000_Arttrends_2025_files/figure-pptx/unnamed-chunk-1-4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Adscita statices-Komplex</a:t>
            </a:r>
          </a:p>
        </p:txBody>
      </p:sp>
      <p:pic>
        <p:nvPicPr>
          <p:cNvPr id="2" name="Picture 1" descr="2000_Arttrends_2025_files/figure-pptx/unnamed-chunk-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Cupido minimus</a:t>
            </a:r>
          </a:p>
        </p:txBody>
      </p:sp>
      <p:pic>
        <p:nvPicPr>
          <p:cNvPr id="2" name="Picture 1" descr="2000_Arttrends_2025_files/figure-pptx/unnamed-chunk-1-4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Cupido osiris</a:t>
            </a:r>
          </a:p>
        </p:txBody>
      </p:sp>
      <p:pic>
        <p:nvPicPr>
          <p:cNvPr id="2" name="Picture 1" descr="2000_Arttrends_2025_files/figure-pptx/unnamed-chunk-1-4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Erebia aethiops</a:t>
            </a:r>
          </a:p>
        </p:txBody>
      </p:sp>
      <p:pic>
        <p:nvPicPr>
          <p:cNvPr id="2" name="Picture 1" descr="2000_Arttrends_2025_files/figure-pptx/unnamed-chunk-1-4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Erebia albergana</a:t>
            </a:r>
          </a:p>
        </p:txBody>
      </p:sp>
      <p:pic>
        <p:nvPicPr>
          <p:cNvPr id="2" name="Picture 1" descr="2000_Arttrends_2025_files/figure-pptx/unnamed-chunk-1-4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Erebia arvernensis</a:t>
            </a:r>
          </a:p>
        </p:txBody>
      </p:sp>
      <p:pic>
        <p:nvPicPr>
          <p:cNvPr id="2" name="Picture 1" descr="2000_Arttrends_2025_files/figure-pptx/unnamed-chunk-1-5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Erebia epiphron</a:t>
            </a:r>
          </a:p>
        </p:txBody>
      </p:sp>
      <p:pic>
        <p:nvPicPr>
          <p:cNvPr id="2" name="Picture 1" descr="2000_Arttrends_2025_files/figure-pptx/unnamed-chunk-1-5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Erebia eriphyle</a:t>
            </a:r>
          </a:p>
        </p:txBody>
      </p:sp>
      <p:pic>
        <p:nvPicPr>
          <p:cNvPr id="2" name="Picture 1" descr="2000_Arttrends_2025_files/figure-pptx/unnamed-chunk-1-5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Erebia euryale</a:t>
            </a:r>
          </a:p>
        </p:txBody>
      </p:sp>
      <p:pic>
        <p:nvPicPr>
          <p:cNvPr id="2" name="Picture 1" descr="2000_Arttrends_2025_files/figure-pptx/unnamed-chunk-1-5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Erebia flavofasciata</a:t>
            </a:r>
          </a:p>
        </p:txBody>
      </p:sp>
      <p:pic>
        <p:nvPicPr>
          <p:cNvPr id="2" name="Picture 1" descr="2000_Arttrends_2025_files/figure-pptx/unnamed-chunk-1-5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Erebia gorge</a:t>
            </a:r>
          </a:p>
        </p:txBody>
      </p:sp>
      <p:pic>
        <p:nvPicPr>
          <p:cNvPr id="2" name="Picture 1" descr="2000_Arttrends_2025_files/figure-pptx/unnamed-chunk-1-5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Aglais urticae</a:t>
            </a:r>
          </a:p>
        </p:txBody>
      </p:sp>
      <p:pic>
        <p:nvPicPr>
          <p:cNvPr id="2" name="Picture 1" descr="2000_Arttrends_2025_files/figure-pptx/unnamed-chunk-1-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Erebia ligea</a:t>
            </a:r>
          </a:p>
        </p:txBody>
      </p:sp>
      <p:pic>
        <p:nvPicPr>
          <p:cNvPr id="2" name="Picture 1" descr="2000_Arttrends_2025_files/figure-pptx/unnamed-chunk-1-5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Erebia manto</a:t>
            </a:r>
          </a:p>
        </p:txBody>
      </p:sp>
      <p:pic>
        <p:nvPicPr>
          <p:cNvPr id="2" name="Picture 1" descr="2000_Arttrends_2025_files/figure-pptx/unnamed-chunk-1-5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Erebia medusa</a:t>
            </a:r>
          </a:p>
        </p:txBody>
      </p:sp>
      <p:pic>
        <p:nvPicPr>
          <p:cNvPr id="2" name="Picture 1" descr="2000_Arttrends_2025_files/figure-pptx/unnamed-chunk-1-5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Erebia melampus</a:t>
            </a:r>
          </a:p>
        </p:txBody>
      </p:sp>
      <p:pic>
        <p:nvPicPr>
          <p:cNvPr id="2" name="Picture 1" descr="2000_Arttrends_2025_files/figure-pptx/unnamed-chunk-1-5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Erebia meolans</a:t>
            </a:r>
          </a:p>
        </p:txBody>
      </p:sp>
      <p:pic>
        <p:nvPicPr>
          <p:cNvPr id="2" name="Picture 1" descr="2000_Arttrends_2025_files/figure-pptx/unnamed-chunk-1-6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Erebia mnestra</a:t>
            </a:r>
          </a:p>
        </p:txBody>
      </p:sp>
      <p:pic>
        <p:nvPicPr>
          <p:cNvPr id="2" name="Picture 1" descr="2000_Arttrends_2025_files/figure-pptx/unnamed-chunk-1-6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Erebia montana</a:t>
            </a:r>
          </a:p>
        </p:txBody>
      </p:sp>
      <p:pic>
        <p:nvPicPr>
          <p:cNvPr id="2" name="Picture 1" descr="2000_Arttrends_2025_files/figure-pptx/unnamed-chunk-1-6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Erebia oeme</a:t>
            </a:r>
          </a:p>
        </p:txBody>
      </p:sp>
      <p:pic>
        <p:nvPicPr>
          <p:cNvPr id="2" name="Picture 1" descr="2000_Arttrends_2025_files/figure-pptx/unnamed-chunk-1-6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Erebia pandrose</a:t>
            </a:r>
          </a:p>
        </p:txBody>
      </p:sp>
      <p:pic>
        <p:nvPicPr>
          <p:cNvPr id="2" name="Picture 1" descr="2000_Arttrends_2025_files/figure-pptx/unnamed-chunk-1-6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Erebia pharte</a:t>
            </a:r>
          </a:p>
        </p:txBody>
      </p:sp>
      <p:pic>
        <p:nvPicPr>
          <p:cNvPr id="2" name="Picture 1" descr="2000_Arttrends_2025_files/figure-pptx/unnamed-chunk-1-6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Anthocharis cardamines</a:t>
            </a:r>
          </a:p>
        </p:txBody>
      </p:sp>
      <p:pic>
        <p:nvPicPr>
          <p:cNvPr id="2" name="Picture 1" descr="2000_Arttrends_2025_files/figure-pptx/unnamed-chunk-1-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Erebia pluto</a:t>
            </a:r>
          </a:p>
        </p:txBody>
      </p:sp>
      <p:pic>
        <p:nvPicPr>
          <p:cNvPr id="2" name="Picture 1" descr="2000_Arttrends_2025_files/figure-pptx/unnamed-chunk-1-6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Erebia pronoe s.l.</a:t>
            </a:r>
          </a:p>
        </p:txBody>
      </p:sp>
      <p:pic>
        <p:nvPicPr>
          <p:cNvPr id="2" name="Picture 1" descr="2000_Arttrends_2025_files/figure-pptx/unnamed-chunk-1-6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Erebia styx</a:t>
            </a:r>
          </a:p>
        </p:txBody>
      </p:sp>
      <p:pic>
        <p:nvPicPr>
          <p:cNvPr id="2" name="Picture 1" descr="2000_Arttrends_2025_files/figure-pptx/unnamed-chunk-1-6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Erebia sudetica</a:t>
            </a:r>
          </a:p>
        </p:txBody>
      </p:sp>
      <p:pic>
        <p:nvPicPr>
          <p:cNvPr id="2" name="Picture 1" descr="2000_Arttrends_2025_files/figure-pptx/unnamed-chunk-1-6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Erebia triarius</a:t>
            </a:r>
          </a:p>
        </p:txBody>
      </p:sp>
      <p:pic>
        <p:nvPicPr>
          <p:cNvPr id="2" name="Picture 1" descr="2000_Arttrends_2025_files/figure-pptx/unnamed-chunk-1-7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Erebia tyndarus</a:t>
            </a:r>
          </a:p>
        </p:txBody>
      </p:sp>
      <p:pic>
        <p:nvPicPr>
          <p:cNvPr id="2" name="Picture 1" descr="2000_Arttrends_2025_files/figure-pptx/unnamed-chunk-1-7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Erynnis tages</a:t>
            </a:r>
          </a:p>
        </p:txBody>
      </p:sp>
      <p:pic>
        <p:nvPicPr>
          <p:cNvPr id="2" name="Picture 1" descr="2000_Arttrends_2025_files/figure-pptx/unnamed-chunk-1-7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Euchloe simplonia</a:t>
            </a:r>
          </a:p>
        </p:txBody>
      </p:sp>
      <p:pic>
        <p:nvPicPr>
          <p:cNvPr id="2" name="Picture 1" descr="2000_Arttrends_2025_files/figure-pptx/unnamed-chunk-1-7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Euphydryas aurinia</a:t>
            </a:r>
          </a:p>
        </p:txBody>
      </p:sp>
      <p:pic>
        <p:nvPicPr>
          <p:cNvPr id="2" name="Picture 1" descr="2000_Arttrends_2025_files/figure-pptx/unnamed-chunk-1-7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Euphydryas cynthia</a:t>
            </a:r>
          </a:p>
        </p:txBody>
      </p:sp>
      <p:pic>
        <p:nvPicPr>
          <p:cNvPr id="2" name="Picture 1" descr="2000_Arttrends_2025_files/figure-pptx/unnamed-chunk-1-7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Apatura ilia</a:t>
            </a:r>
          </a:p>
        </p:txBody>
      </p:sp>
      <p:pic>
        <p:nvPicPr>
          <p:cNvPr id="2" name="Picture 1" descr="2000_Arttrends_2025_files/figure-pptx/unnamed-chunk-1-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Euphydryas intermedia</a:t>
            </a:r>
          </a:p>
        </p:txBody>
      </p:sp>
      <p:pic>
        <p:nvPicPr>
          <p:cNvPr id="2" name="Picture 1" descr="2000_Arttrends_2025_files/figure-pptx/unnamed-chunk-1-7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Glaucopsyche alexis</a:t>
            </a:r>
          </a:p>
        </p:txBody>
      </p:sp>
      <p:pic>
        <p:nvPicPr>
          <p:cNvPr id="2" name="Picture 1" descr="2000_Arttrends_2025_files/figure-pptx/unnamed-chunk-1-7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Gonepteryx rhamni</a:t>
            </a:r>
          </a:p>
        </p:txBody>
      </p:sp>
      <p:pic>
        <p:nvPicPr>
          <p:cNvPr id="2" name="Picture 1" descr="2000_Arttrends_2025_files/figure-pptx/unnamed-chunk-1-7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Hamearis lucina</a:t>
            </a:r>
          </a:p>
        </p:txBody>
      </p:sp>
      <p:pic>
        <p:nvPicPr>
          <p:cNvPr id="2" name="Picture 1" descr="2000_Arttrends_2025_files/figure-pptx/unnamed-chunk-1-7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Hesperia comma</a:t>
            </a:r>
          </a:p>
        </p:txBody>
      </p:sp>
      <p:pic>
        <p:nvPicPr>
          <p:cNvPr id="2" name="Picture 1" descr="2000_Arttrends_2025_files/figure-pptx/unnamed-chunk-1-8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Heteropterus morpheus</a:t>
            </a:r>
          </a:p>
        </p:txBody>
      </p:sp>
      <p:pic>
        <p:nvPicPr>
          <p:cNvPr id="2" name="Picture 1" descr="2000_Arttrends_2025_files/figure-pptx/unnamed-chunk-1-8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Hipparchia fagi</a:t>
            </a:r>
          </a:p>
        </p:txBody>
      </p:sp>
      <p:pic>
        <p:nvPicPr>
          <p:cNvPr id="2" name="Picture 1" descr="2000_Arttrends_2025_files/figure-pptx/unnamed-chunk-1-8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Hipparchia genava</a:t>
            </a:r>
          </a:p>
        </p:txBody>
      </p:sp>
      <p:pic>
        <p:nvPicPr>
          <p:cNvPr id="2" name="Picture 1" descr="2000_Arttrends_2025_files/figure-pptx/unnamed-chunk-1-8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Hipparchia semele</a:t>
            </a:r>
          </a:p>
        </p:txBody>
      </p:sp>
      <p:pic>
        <p:nvPicPr>
          <p:cNvPr id="2" name="Picture 1" descr="2000_Arttrends_2025_files/figure-pptx/unnamed-chunk-1-8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Hipparchia statilinus</a:t>
            </a:r>
          </a:p>
        </p:txBody>
      </p:sp>
      <p:pic>
        <p:nvPicPr>
          <p:cNvPr id="2" name="Picture 1" descr="2000_Arttrends_2025_files/figure-pptx/unnamed-chunk-1-8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Apatura iris</a:t>
            </a:r>
          </a:p>
        </p:txBody>
      </p:sp>
      <p:pic>
        <p:nvPicPr>
          <p:cNvPr id="2" name="Picture 1" descr="2000_Arttrends_2025_files/figure-pptx/unnamed-chunk-1-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Hyponephele lycaon</a:t>
            </a:r>
          </a:p>
        </p:txBody>
      </p:sp>
      <p:pic>
        <p:nvPicPr>
          <p:cNvPr id="2" name="Picture 1" descr="2000_Arttrends_2025_files/figure-pptx/unnamed-chunk-1-8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Aglais io</a:t>
            </a:r>
          </a:p>
        </p:txBody>
      </p:sp>
      <p:pic>
        <p:nvPicPr>
          <p:cNvPr id="2" name="Picture 1" descr="2000_Arttrends_2025_files/figure-pptx/unnamed-chunk-1-8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Iolana iolas</a:t>
            </a:r>
          </a:p>
        </p:txBody>
      </p:sp>
      <p:pic>
        <p:nvPicPr>
          <p:cNvPr id="2" name="Picture 1" descr="2000_Arttrends_2025_files/figure-pptx/unnamed-chunk-1-8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Iphiclides podalirius</a:t>
            </a:r>
          </a:p>
        </p:txBody>
      </p:sp>
      <p:pic>
        <p:nvPicPr>
          <p:cNvPr id="2" name="Picture 1" descr="2000_Arttrends_2025_files/figure-pptx/unnamed-chunk-1-8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Issoria lathonia</a:t>
            </a:r>
          </a:p>
        </p:txBody>
      </p:sp>
      <p:pic>
        <p:nvPicPr>
          <p:cNvPr id="2" name="Picture 1" descr="2000_Arttrends_2025_files/figure-pptx/unnamed-chunk-1-9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Jordanita globulariae-Komplex</a:t>
            </a:r>
          </a:p>
        </p:txBody>
      </p:sp>
      <p:pic>
        <p:nvPicPr>
          <p:cNvPr id="2" name="Picture 1" descr="2000_Arttrends_2025_files/figure-pptx/unnamed-chunk-1-9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Lampides boeticus</a:t>
            </a:r>
          </a:p>
        </p:txBody>
      </p:sp>
      <p:pic>
        <p:nvPicPr>
          <p:cNvPr id="2" name="Picture 1" descr="2000_Arttrends_2025_files/figure-pptx/unnamed-chunk-1-9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Lasiommata maera</a:t>
            </a:r>
          </a:p>
        </p:txBody>
      </p:sp>
      <p:pic>
        <p:nvPicPr>
          <p:cNvPr id="2" name="Picture 1" descr="2000_Arttrends_2025_files/figure-pptx/unnamed-chunk-1-9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Lasiommata megera</a:t>
            </a:r>
          </a:p>
        </p:txBody>
      </p:sp>
      <p:pic>
        <p:nvPicPr>
          <p:cNvPr id="2" name="Picture 1" descr="2000_Arttrends_2025_files/figure-pptx/unnamed-chunk-1-9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platzhalter 1">
            <a:extLst>
              <a:ext uri="{FF2B5EF4-FFF2-40B4-BE49-F238E27FC236}">
                <a16:creationId xmlns:a16="http://schemas.microsoft.com/office/drawing/2014/main" id="{67F367CB-78BE-E44B-AEDF-103A1AEC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56" y="1299332"/>
            <a:ext cx="10569280" cy="535306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i="1"/>
              <a:t>Lasiommata petropolitana</a:t>
            </a:r>
          </a:p>
        </p:txBody>
      </p:sp>
      <p:pic>
        <p:nvPicPr>
          <p:cNvPr id="2" name="Picture 1" descr="2000_Arttrends_2025_files/figure-pptx/unnamed-chunk-1-9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905000"/>
            <a:ext cx="9944100" cy="441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F0B2E7B-8496-9F45-9577-F6FCEBAC2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60" y="6413995"/>
            <a:ext cx="7452116" cy="1675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de-CH"/>
              <a:t>Biodiversitäts-Monitoring Schweiz I 23.09.2025 I Tagfalterindex 2025 I 2000_Arttrends_2025_v2.pptx</a:t>
            </a:r>
            <a:endParaRPr lang="de-CH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3944</Words>
  <Application>Microsoft Macintosh PowerPoint</Application>
  <PresentationFormat>Breitbild</PresentationFormat>
  <Paragraphs>408</Paragraphs>
  <Slides>198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198</vt:i4>
      </vt:variant>
    </vt:vector>
  </HeadingPairs>
  <TitlesOfParts>
    <vt:vector size="202" baseType="lpstr">
      <vt:lpstr>Aptos</vt:lpstr>
      <vt:lpstr>Arial</vt:lpstr>
      <vt:lpstr>Symbol</vt:lpstr>
      <vt:lpstr>Office Theme</vt:lpstr>
      <vt:lpstr>Tagfalter-Index 2025: Entwicklung der Einzelarten im Vergleich mit dem BDM</vt:lpstr>
      <vt:lpstr>Daten</vt:lpstr>
      <vt:lpstr>Kurze Modellbeschreibung</vt:lpstr>
      <vt:lpstr>Resultate</vt:lpstr>
      <vt:lpstr>Adscita statices-Komplex</vt:lpstr>
      <vt:lpstr>Aglais urticae</vt:lpstr>
      <vt:lpstr>Anthocharis cardamines</vt:lpstr>
      <vt:lpstr>Apatura ilia</vt:lpstr>
      <vt:lpstr>Apatura iris</vt:lpstr>
      <vt:lpstr>Aphantopus hyperantus</vt:lpstr>
      <vt:lpstr>Aporia crataegi</vt:lpstr>
      <vt:lpstr>Araschnia levana</vt:lpstr>
      <vt:lpstr>Fabriciana adippe</vt:lpstr>
      <vt:lpstr>Speyeria aglaja</vt:lpstr>
      <vt:lpstr>Fabriciana niobe</vt:lpstr>
      <vt:lpstr>Argynnis pandora</vt:lpstr>
      <vt:lpstr>Argynnis paphia</vt:lpstr>
      <vt:lpstr>Aricia agestis-Komplex</vt:lpstr>
      <vt:lpstr>Eumedonia eumedon</vt:lpstr>
      <vt:lpstr>Aricia nicias</vt:lpstr>
      <vt:lpstr>Boloria aquilonaris</vt:lpstr>
      <vt:lpstr>Boloria dia</vt:lpstr>
      <vt:lpstr>Boloria euphrosyne</vt:lpstr>
      <vt:lpstr>Boloria napaea-Komplex</vt:lpstr>
      <vt:lpstr>Boloria selene</vt:lpstr>
      <vt:lpstr>Boloria thore</vt:lpstr>
      <vt:lpstr>Boloria titania</vt:lpstr>
      <vt:lpstr>Brenthis daphne</vt:lpstr>
      <vt:lpstr>Brenthis ino</vt:lpstr>
      <vt:lpstr>Brintesia circe</vt:lpstr>
      <vt:lpstr>Cacyreus marshalli</vt:lpstr>
      <vt:lpstr>Callophrys rubi</vt:lpstr>
      <vt:lpstr>Muschampia alceae</vt:lpstr>
      <vt:lpstr>Muschampia floccifera</vt:lpstr>
      <vt:lpstr>Muschampia lavatherae</vt:lpstr>
      <vt:lpstr>Carterocephalus palaemon</vt:lpstr>
      <vt:lpstr>Celastrina argiolus</vt:lpstr>
      <vt:lpstr>Chazara briseis</vt:lpstr>
      <vt:lpstr>Coenonympha arcania</vt:lpstr>
      <vt:lpstr>Coenonympha gardetta-Komplex</vt:lpstr>
      <vt:lpstr>Coenonympha glycerion</vt:lpstr>
      <vt:lpstr>Coenonympha pamphilus</vt:lpstr>
      <vt:lpstr>Coenonympha tullia</vt:lpstr>
      <vt:lpstr>Colias crocea</vt:lpstr>
      <vt:lpstr>Colias hyale-Komplex</vt:lpstr>
      <vt:lpstr>Colias palaeno</vt:lpstr>
      <vt:lpstr>Colias phicomone</vt:lpstr>
      <vt:lpstr>Cupido alcetas</vt:lpstr>
      <vt:lpstr>Cupido argiades</vt:lpstr>
      <vt:lpstr>Cupido minimus</vt:lpstr>
      <vt:lpstr>Cupido osiris</vt:lpstr>
      <vt:lpstr>Erebia aethiops</vt:lpstr>
      <vt:lpstr>Erebia albergana</vt:lpstr>
      <vt:lpstr>Erebia arvernensis</vt:lpstr>
      <vt:lpstr>Erebia epiphron</vt:lpstr>
      <vt:lpstr>Erebia eriphyle</vt:lpstr>
      <vt:lpstr>Erebia euryale</vt:lpstr>
      <vt:lpstr>Erebia flavofasciata</vt:lpstr>
      <vt:lpstr>Erebia gorge</vt:lpstr>
      <vt:lpstr>Erebia ligea</vt:lpstr>
      <vt:lpstr>Erebia manto</vt:lpstr>
      <vt:lpstr>Erebia medusa</vt:lpstr>
      <vt:lpstr>Erebia melampus</vt:lpstr>
      <vt:lpstr>Erebia meolans</vt:lpstr>
      <vt:lpstr>Erebia mnestra</vt:lpstr>
      <vt:lpstr>Erebia montana</vt:lpstr>
      <vt:lpstr>Erebia oeme</vt:lpstr>
      <vt:lpstr>Erebia pandrose</vt:lpstr>
      <vt:lpstr>Erebia pharte</vt:lpstr>
      <vt:lpstr>Erebia pluto</vt:lpstr>
      <vt:lpstr>Erebia pronoe s.l.</vt:lpstr>
      <vt:lpstr>Erebia styx</vt:lpstr>
      <vt:lpstr>Erebia sudetica</vt:lpstr>
      <vt:lpstr>Erebia triarius</vt:lpstr>
      <vt:lpstr>Erebia tyndarus</vt:lpstr>
      <vt:lpstr>Erynnis tages</vt:lpstr>
      <vt:lpstr>Euchloe simplonia</vt:lpstr>
      <vt:lpstr>Euphydryas aurinia</vt:lpstr>
      <vt:lpstr>Euphydryas cynthia</vt:lpstr>
      <vt:lpstr>Euphydryas intermedia</vt:lpstr>
      <vt:lpstr>Glaucopsyche alexis</vt:lpstr>
      <vt:lpstr>Gonepteryx rhamni</vt:lpstr>
      <vt:lpstr>Hamearis lucina</vt:lpstr>
      <vt:lpstr>Hesperia comma</vt:lpstr>
      <vt:lpstr>Heteropterus morpheus</vt:lpstr>
      <vt:lpstr>Hipparchia fagi</vt:lpstr>
      <vt:lpstr>Hipparchia genava</vt:lpstr>
      <vt:lpstr>Hipparchia semele</vt:lpstr>
      <vt:lpstr>Hipparchia statilinus</vt:lpstr>
      <vt:lpstr>Hyponephele lycaon</vt:lpstr>
      <vt:lpstr>Aglais io</vt:lpstr>
      <vt:lpstr>Iolana iolas</vt:lpstr>
      <vt:lpstr>Iphiclides podalirius</vt:lpstr>
      <vt:lpstr>Issoria lathonia</vt:lpstr>
      <vt:lpstr>Jordanita globulariae-Komplex</vt:lpstr>
      <vt:lpstr>Lampides boeticus</vt:lpstr>
      <vt:lpstr>Lasiommata maera</vt:lpstr>
      <vt:lpstr>Lasiommata megera</vt:lpstr>
      <vt:lpstr>Lasiommata petropolitana</vt:lpstr>
      <vt:lpstr>Leptidea sinapis-Komplex</vt:lpstr>
      <vt:lpstr>Libythea celtis</vt:lpstr>
      <vt:lpstr>Limenitis camilla</vt:lpstr>
      <vt:lpstr>Limenitis populi</vt:lpstr>
      <vt:lpstr>Limenitis reducta</vt:lpstr>
      <vt:lpstr>Lopinga achine</vt:lpstr>
      <vt:lpstr>Lycaena alciphron</vt:lpstr>
      <vt:lpstr>Lycaena dispar</vt:lpstr>
      <vt:lpstr>Lycaena helle</vt:lpstr>
      <vt:lpstr>Lycaena hippothoe</vt:lpstr>
      <vt:lpstr>Lycaena phlaeas</vt:lpstr>
      <vt:lpstr>Lycaena tityrus</vt:lpstr>
      <vt:lpstr>Lycaena virgaureae</vt:lpstr>
      <vt:lpstr>Phengaris alcon-Komplex</vt:lpstr>
      <vt:lpstr>Phengaris arion</vt:lpstr>
      <vt:lpstr>Phengaris nausithous</vt:lpstr>
      <vt:lpstr>Phengaris teleius</vt:lpstr>
      <vt:lpstr>Maniola jurtina</vt:lpstr>
      <vt:lpstr>Melanargia galathea</vt:lpstr>
      <vt:lpstr>Melitaea asteria</vt:lpstr>
      <vt:lpstr>Melitaea athalia-Komplex</vt:lpstr>
      <vt:lpstr>Melitaea aurelia</vt:lpstr>
      <vt:lpstr>Melitaea cinxia</vt:lpstr>
      <vt:lpstr>Melitaea deione</vt:lpstr>
      <vt:lpstr>Melitaea diamina</vt:lpstr>
      <vt:lpstr>Melitaea didyma</vt:lpstr>
      <vt:lpstr>Melitaea parthenoides</vt:lpstr>
      <vt:lpstr>Melitaea phoebe</vt:lpstr>
      <vt:lpstr>Melitaea varia</vt:lpstr>
      <vt:lpstr>Minois dryas</vt:lpstr>
      <vt:lpstr>Favonius quercus</vt:lpstr>
      <vt:lpstr>Neptis rivularis</vt:lpstr>
      <vt:lpstr>Nymphalis antiopa</vt:lpstr>
      <vt:lpstr>Nymphalis polychloros</vt:lpstr>
      <vt:lpstr>Ochlodes sylvanus</vt:lpstr>
      <vt:lpstr>Oeneis glacialis</vt:lpstr>
      <vt:lpstr>Papilio machaon</vt:lpstr>
      <vt:lpstr>Pararge aegeria</vt:lpstr>
      <vt:lpstr>Parnassius apollo</vt:lpstr>
      <vt:lpstr>Parnassius mnemosyne</vt:lpstr>
      <vt:lpstr>Parnassius phoebus</vt:lpstr>
      <vt:lpstr>Pieris brassicae</vt:lpstr>
      <vt:lpstr>Pieris napi-Komplex</vt:lpstr>
      <vt:lpstr>Pieris rapae-Komplex</vt:lpstr>
      <vt:lpstr>Plebejus argus</vt:lpstr>
      <vt:lpstr>Plebejus argyrognomon</vt:lpstr>
      <vt:lpstr>Agriades glandon</vt:lpstr>
      <vt:lpstr>Plebejus idas</vt:lpstr>
      <vt:lpstr>Agriades optilete</vt:lpstr>
      <vt:lpstr>Agriades orbitulus</vt:lpstr>
      <vt:lpstr>Kretania trappi</vt:lpstr>
      <vt:lpstr>Polygonia c-album</vt:lpstr>
      <vt:lpstr>Polyommatus amandus</vt:lpstr>
      <vt:lpstr>Lysandra bellargus</vt:lpstr>
      <vt:lpstr>Lysandra coridon</vt:lpstr>
      <vt:lpstr>Polyommatus damon</vt:lpstr>
      <vt:lpstr>Polyommatus daphnis</vt:lpstr>
      <vt:lpstr>Polyommatus dorylas</vt:lpstr>
      <vt:lpstr>Polyommatus eros</vt:lpstr>
      <vt:lpstr>Polyommatus escheri</vt:lpstr>
      <vt:lpstr>Polyommatus icarus</vt:lpstr>
      <vt:lpstr>Cyaniris semiargus</vt:lpstr>
      <vt:lpstr>Polyommatus thersites</vt:lpstr>
      <vt:lpstr>Pontia callidice</vt:lpstr>
      <vt:lpstr>Pontia edusa</vt:lpstr>
      <vt:lpstr>Pseudophilotes baton</vt:lpstr>
      <vt:lpstr>Pyrgus alveus-Komplex</vt:lpstr>
      <vt:lpstr>Pyrgus carthami</vt:lpstr>
      <vt:lpstr>Pyrgus malvae-Komplex</vt:lpstr>
      <vt:lpstr>Pyronia tithonus</vt:lpstr>
      <vt:lpstr>Rhagades pruni</vt:lpstr>
      <vt:lpstr>Satyrium acaciae</vt:lpstr>
      <vt:lpstr>Satyrium ilicis</vt:lpstr>
      <vt:lpstr>Satyrium pruni</vt:lpstr>
      <vt:lpstr>Satyrium spini</vt:lpstr>
      <vt:lpstr>Satyrium w-album</vt:lpstr>
      <vt:lpstr>Satyrus ferula</vt:lpstr>
      <vt:lpstr>Scolitantides orion</vt:lpstr>
      <vt:lpstr>Spialia sertorius</vt:lpstr>
      <vt:lpstr>Thecla betulae</vt:lpstr>
      <vt:lpstr>Thymelicus acteon</vt:lpstr>
      <vt:lpstr>Thymelicus lineola</vt:lpstr>
      <vt:lpstr>Thymelicus sylvestris</vt:lpstr>
      <vt:lpstr>Vanessa atalanta</vt:lpstr>
      <vt:lpstr>Vanessa cardui</vt:lpstr>
      <vt:lpstr>Zygaena carniolica</vt:lpstr>
      <vt:lpstr>Zygaena ephialtes</vt:lpstr>
      <vt:lpstr>Zygaena exulans</vt:lpstr>
      <vt:lpstr>Zygaena fausta</vt:lpstr>
      <vt:lpstr>Zygaena filipendulae</vt:lpstr>
      <vt:lpstr>Zygaena lonicerae</vt:lpstr>
      <vt:lpstr>Zygaena loti</vt:lpstr>
      <vt:lpstr>Zygaena minos</vt:lpstr>
      <vt:lpstr>Zygaena osterodensis</vt:lpstr>
      <vt:lpstr>Zygaena purpuralis</vt:lpstr>
      <vt:lpstr>Zygaena romeo</vt:lpstr>
      <vt:lpstr>Zygaena transalpina</vt:lpstr>
      <vt:lpstr>Zygaena trifolii</vt:lpstr>
      <vt:lpstr>Zygaena viciae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Macintosh PowerPoint</Application>
  <PresentationFormat>Breitbild</PresentationFormat>
  <Paragraphs>0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Symbol</vt:lpstr>
      <vt:lpstr>Office Theme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Tagfalter-Index 2025: Entwicklung der Einzelarten im Vergleich mit dem BDM</dc:title>
  <dc:creator/>
  <cp:keywords/>
  <cp:lastModifiedBy>Tobias Roth</cp:lastModifiedBy>
  <cp:revision>1</cp:revision>
  <dcterms:created xsi:type="dcterms:W3CDTF">2025-09-23T08:56:59Z</dcterms:created>
  <dcterms:modified xsi:type="dcterms:W3CDTF">2025-09-23T09:00:04Z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